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5822</c:v>
                </c:pt>
                <c:pt idx="1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41605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580283265437498E-2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 w="6350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solidFill>
                <a:schemeClr val="accent5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75000"/>
                </a:schemeClr>
              </a:solidFill>
              <a:ln w="6350" cap="flat" cmpd="sng" algn="ctr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 состоянию на 20.01.2021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5831</c:v>
                </c:pt>
                <c:pt idx="1">
                  <c:v>5721</c:v>
                </c:pt>
                <c:pt idx="2">
                  <c:v>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F-41DC-BA14-EAB1370CF27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По состоянию на 27.01.2021</c:v>
                </c:pt>
              </c:strCache>
            </c:strRef>
          </c:tx>
          <c:spPr>
            <a:solidFill>
              <a:srgbClr val="65A739"/>
            </a:solidFill>
            <a:ln>
              <a:solidFill>
                <a:srgbClr val="65A739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126511832326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2D-4E50-9E49-BEAC361330C3}"/>
                </c:ext>
              </c:extLst>
            </c:dLbl>
            <c:dLbl>
              <c:idx val="1"/>
              <c:layout>
                <c:manualLayout>
                  <c:x val="1.3235697853285936E-2"/>
                  <c:y val="-2.0933433040609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2D-4E50-9E49-BEAC361330C3}"/>
                </c:ext>
              </c:extLst>
            </c:dLbl>
            <c:spPr>
              <a:solidFill>
                <a:srgbClr val="65A739"/>
              </a:soli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5929</c:v>
                </c:pt>
                <c:pt idx="1">
                  <c:v>5880</c:v>
                </c:pt>
                <c:pt idx="2">
                  <c:v>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2D-4E50-9E49-BEAC361330C3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По состоянию на 03.02.2021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7816279580817E-2"/>
                  <c:y val="-9.13469448672637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89B-4208-8A5D-FC166FF0CAD7}"/>
                </c:ext>
              </c:extLst>
            </c:dLbl>
            <c:dLbl>
              <c:idx val="1"/>
              <c:layout>
                <c:manualLayout>
                  <c:x val="3.403465162273526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9B-4208-8A5D-FC166FF0CAD7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5952</c:v>
                </c:pt>
                <c:pt idx="1">
                  <c:v>5926</c:v>
                </c:pt>
                <c:pt idx="2">
                  <c:v>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9B-4208-8A5D-FC166FF0CA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7.8587886522575746E-3"/>
          <c:y val="0.85877025074556568"/>
          <c:w val="0.98646876941062001"/>
          <c:h val="0.13677334898938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46A-4A84-9ECF-DE559919544C}"/>
              </c:ext>
            </c:extLst>
          </c:dPt>
          <c:dPt>
            <c:idx val="7"/>
            <c:invertIfNegative val="0"/>
            <c:bubble3D val="0"/>
            <c:spPr>
              <a:solidFill>
                <a:srgbClr val="65A739"/>
              </a:solidFill>
              <a:ln>
                <a:solidFill>
                  <a:srgbClr val="65A73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405-4DCC-BD3D-39066C29A44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AC3-4037-84A3-ED4AC752CAA1}"/>
              </c:ext>
            </c:extLst>
          </c:dPt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solidFill>
                  <a:schemeClr val="accent2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solidFill>
                  <a:schemeClr val="accent4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dLbl>
              <c:idx val="6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46A-4A84-9ECF-DE559919544C}"/>
                </c:ext>
              </c:extLst>
            </c:dLbl>
            <c:dLbl>
              <c:idx val="7"/>
              <c:spPr>
                <a:solidFill>
                  <a:srgbClr val="65A739"/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405-4DCC-BD3D-39066C29A442}"/>
                </c:ext>
              </c:extLst>
            </c:dLbl>
            <c:dLbl>
              <c:idx val="8"/>
              <c:spPr>
                <a:solidFill>
                  <a:schemeClr val="accent6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2AC3-4037-84A3-ED4AC752CAA1}"/>
                </c:ext>
              </c:extLst>
            </c:dLbl>
            <c:spPr>
              <a:noFill/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  <c:pt idx="6">
                  <c:v>20.01.2021</c:v>
                </c:pt>
                <c:pt idx="7">
                  <c:v>27.01.2021</c:v>
                </c:pt>
                <c:pt idx="8">
                  <c:v>03.02.2021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  <c:pt idx="6">
                  <c:v>89.37</c:v>
                </c:pt>
                <c:pt idx="7">
                  <c:v>93.79</c:v>
                </c:pt>
                <c:pt idx="8">
                  <c:v>97.82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F472EC7AA9EEAD12E09FC247F86ACF0B.dms.sberbank.ru/F472EC7AA9EEAD12E09FC247F86ACF0B-0B73B7ADBB36A60125D64137E629D90F-68B04259143540C84BAACF1A738325A1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13" name="Рисунок 12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4" name="Рисунок 13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5" name="Рисунок 14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6" name="Рисунок 15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7" name="Рисунок 16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8" name="Рисунок 17" descr="http://F472EC7AA9EEAD12E09FC247F86ACF0B.dms.sberbank.ru/F472EC7AA9EEAD12E09FC247F86ACF0B-0B73B7ADBB36A60125D64137E629D90F-68B04259143540C84BAACF1A738325A1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36796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135127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696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776451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81407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242266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85568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,9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97,82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1662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10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Республика Дагестан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88568497"/>
              </p:ext>
            </p:extLst>
          </p:nvPr>
        </p:nvGraphicFramePr>
        <p:xfrm>
          <a:off x="133004" y="789709"/>
          <a:ext cx="6716684" cy="556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282586408"/>
              </p:ext>
            </p:extLst>
          </p:nvPr>
        </p:nvGraphicFramePr>
        <p:xfrm>
          <a:off x="7112924" y="665632"/>
          <a:ext cx="4946073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7491</TotalTime>
  <Words>1258</Words>
  <Application>Microsoft Office PowerPoint</Application>
  <PresentationFormat>Широкоэкранный</PresentationFormat>
  <Paragraphs>698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270</cp:revision>
  <dcterms:created xsi:type="dcterms:W3CDTF">2020-08-18T10:50:49Z</dcterms:created>
  <dcterms:modified xsi:type="dcterms:W3CDTF">2021-02-04T15:46:06Z</dcterms:modified>
</cp:coreProperties>
</file>